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22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963A62E-1418-324D-B87E-728562988F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CH" dirty="0"/>
              <a:t>Assemblea Plr Ascona 07.05.2018	</a:t>
            </a:r>
            <a:br>
              <a:rPr lang="it-CH" dirty="0"/>
            </a:br>
            <a:endParaRPr lang="it-CH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FFFC3B0-6B05-2D4D-BBFD-DEBE9334F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394097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A37000-5E03-7246-9803-C05CD41B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Consuntivo 2017	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CE4A61-CBD5-0648-BE4E-5D831D8BC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CH" b="1" dirty="0"/>
              <a:t>Utile 443’000</a:t>
            </a:r>
            <a:r>
              <a:rPr lang="it-CH" dirty="0"/>
              <a:t>.- contro una perdita a preventivo di 994’760.- (perdita consuntivo 2016 362’000.-)</a:t>
            </a:r>
          </a:p>
          <a:p>
            <a:pPr marL="0" indent="0">
              <a:buNone/>
            </a:pPr>
            <a:r>
              <a:rPr lang="it-CH" b="1" dirty="0"/>
              <a:t>Diminuzione del debito pubblico di 821’000</a:t>
            </a:r>
            <a:r>
              <a:rPr lang="it-CH" dirty="0"/>
              <a:t>.- rispetto al 2016 (12,1 mio)</a:t>
            </a:r>
          </a:p>
          <a:p>
            <a:pPr marL="0" indent="0">
              <a:buNone/>
            </a:pPr>
            <a:r>
              <a:rPr lang="it-CH" b="1" dirty="0"/>
              <a:t>Capitale proprio a fine 2017</a:t>
            </a:r>
            <a:r>
              <a:rPr lang="it-CH" dirty="0"/>
              <a:t>: 18.9 mio di franchi</a:t>
            </a:r>
          </a:p>
          <a:p>
            <a:pPr marL="0" indent="0">
              <a:buNone/>
            </a:pPr>
            <a:r>
              <a:rPr lang="it-CH" b="1" dirty="0"/>
              <a:t>Uscite per investiment</a:t>
            </a:r>
            <a:r>
              <a:rPr lang="it-CH" dirty="0"/>
              <a:t>i amministrativi: </a:t>
            </a:r>
            <a:r>
              <a:rPr lang="it-CH" b="1" dirty="0"/>
              <a:t>2017 2.9 mio </a:t>
            </a:r>
            <a:r>
              <a:rPr lang="it-CH" dirty="0"/>
              <a:t>(2016 1.9 mio)</a:t>
            </a:r>
          </a:p>
          <a:p>
            <a:pPr marL="0" indent="0">
              <a:buNone/>
            </a:pPr>
            <a:r>
              <a:rPr lang="it-CH" b="1" dirty="0"/>
              <a:t>Grado di autofinanziamento 139.3%</a:t>
            </a:r>
          </a:p>
          <a:p>
            <a:pPr marL="0" indent="0">
              <a:buNone/>
            </a:pPr>
            <a:r>
              <a:rPr lang="it-CH" dirty="0"/>
              <a:t>Dal 2014 al 2017 investimenti in beni amministrativi per 15.8 mio</a:t>
            </a:r>
          </a:p>
          <a:p>
            <a:pPr marL="0" indent="0">
              <a:buNone/>
            </a:pPr>
            <a:endParaRPr lang="it-CH" dirty="0"/>
          </a:p>
          <a:p>
            <a:pPr marL="0" indent="0">
              <a:buNone/>
            </a:pP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20858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CAC31017-6319-864F-9CD3-8943E849C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9363"/>
            <a:ext cx="12192000" cy="641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960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F214C5-34DC-2C49-9433-E51E31294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Ricavi 2017: CHF 32’581’533.44</a:t>
            </a:r>
            <a:br>
              <a:rPr lang="it-CH" dirty="0"/>
            </a:br>
            <a:endParaRPr lang="it-CH" dirty="0"/>
          </a:p>
        </p:txBody>
      </p:sp>
      <p:pic>
        <p:nvPicPr>
          <p:cNvPr id="10" name="Segnaposto contenuto 9">
            <a:extLst>
              <a:ext uri="{FF2B5EF4-FFF2-40B4-BE49-F238E27FC236}">
                <a16:creationId xmlns:a16="http://schemas.microsoft.com/office/drawing/2014/main" id="{969E42A0-3602-2847-9DBB-87FC630C61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800" y="2006600"/>
            <a:ext cx="9194800" cy="4233863"/>
          </a:xfrm>
        </p:spPr>
      </p:pic>
    </p:spTree>
    <p:extLst>
      <p:ext uri="{BB962C8B-B14F-4D97-AF65-F5344CB8AC3E}">
        <p14:creationId xmlns:p14="http://schemas.microsoft.com/office/powerpoint/2010/main" val="300446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56926C-D04B-5543-8321-1650FEC1C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Spese 2017 CHF 32’147’955.65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D9858D0F-E9E1-D146-8F3B-D7EDB41AC0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181224"/>
            <a:ext cx="9067800" cy="4746399"/>
          </a:xfrm>
        </p:spPr>
      </p:pic>
    </p:spTree>
    <p:extLst>
      <p:ext uri="{BB962C8B-B14F-4D97-AF65-F5344CB8AC3E}">
        <p14:creationId xmlns:p14="http://schemas.microsoft.com/office/powerpoint/2010/main" val="138394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79BCCB-C923-A544-A8C8-13766D3E0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QUOTA DI capitale proprio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0E21F26-1FEB-9449-ADBB-32566C644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1270" y="2181225"/>
            <a:ext cx="5949460" cy="3678238"/>
          </a:xfrm>
        </p:spPr>
      </p:pic>
    </p:spTree>
    <p:extLst>
      <p:ext uri="{BB962C8B-B14F-4D97-AF65-F5344CB8AC3E}">
        <p14:creationId xmlns:p14="http://schemas.microsoft.com/office/powerpoint/2010/main" val="1267545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ED6B6A-CDE7-CA4D-81A3-32E835F36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CH" dirty="0"/>
              <a:t>Debito pubblico Pro capite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7743B31E-A41B-FB40-AA4E-48523E058F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9707" y="2181225"/>
            <a:ext cx="6752586" cy="3678238"/>
          </a:xfrm>
        </p:spPr>
      </p:pic>
    </p:spTree>
    <p:extLst>
      <p:ext uri="{BB962C8B-B14F-4D97-AF65-F5344CB8AC3E}">
        <p14:creationId xmlns:p14="http://schemas.microsoft.com/office/powerpoint/2010/main" val="3223055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76AD8-71A1-C746-AE69-CFDA93704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CH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A6B707-0611-064E-BD9D-D625E9807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CH" dirty="0"/>
              <a:t>Tutti gli indicatori finanziari sono da ritenersi buoni</a:t>
            </a:r>
          </a:p>
          <a:p>
            <a:r>
              <a:rPr lang="it-CH" dirty="0"/>
              <a:t>Solida situazione economico – finanziaria che permette di guardare al futuro con cauto ottimismo</a:t>
            </a:r>
          </a:p>
          <a:p>
            <a:r>
              <a:rPr lang="it-CH" dirty="0"/>
              <a:t>Politica di investimento attenta ai bisogni della popolazione che genera valore aggiunto per il territorio e contribuisce a sostenere il più possibile le aziende locali</a:t>
            </a:r>
          </a:p>
        </p:txBody>
      </p:sp>
    </p:spTree>
    <p:extLst>
      <p:ext uri="{BB962C8B-B14F-4D97-AF65-F5344CB8AC3E}">
        <p14:creationId xmlns:p14="http://schemas.microsoft.com/office/powerpoint/2010/main" val="128919567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i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119</TotalTime>
  <Words>140</Words>
  <Application>Microsoft Macintosh PowerPoint</Application>
  <PresentationFormat>Widescreen</PresentationFormat>
  <Paragraphs>15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Gill Sans MT</vt:lpstr>
      <vt:lpstr>Wingdings 2</vt:lpstr>
      <vt:lpstr>Dividendi</vt:lpstr>
      <vt:lpstr>Assemblea Plr Ascona 07.05.2018  </vt:lpstr>
      <vt:lpstr>Consuntivo 2017 </vt:lpstr>
      <vt:lpstr>Presentazione standard di PowerPoint</vt:lpstr>
      <vt:lpstr>Ricavi 2017: CHF 32’581’533.44 </vt:lpstr>
      <vt:lpstr>Spese 2017 CHF 32’147’955.65</vt:lpstr>
      <vt:lpstr>QUOTA DI capitale proprio</vt:lpstr>
      <vt:lpstr>Debito pubblico Pro capite</vt:lpstr>
      <vt:lpstr>Presentazione standard di PowerPoint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Assemblea Plr Ascona 07.05.2018  </dc:title>
  <dc:creator>p0EtecNjIn@supsi.onmicrosoft.com</dc:creator>
  <cp:lastModifiedBy>p0EtecNjIn@supsi.onmicrosoft.com</cp:lastModifiedBy>
  <cp:revision>9</cp:revision>
  <dcterms:created xsi:type="dcterms:W3CDTF">2018-05-08T17:07:11Z</dcterms:created>
  <dcterms:modified xsi:type="dcterms:W3CDTF">2018-06-06T11:50:31Z</dcterms:modified>
</cp:coreProperties>
</file>